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73" r:id="rId2"/>
    <p:sldId id="303" r:id="rId3"/>
    <p:sldId id="372" r:id="rId4"/>
    <p:sldId id="773" r:id="rId5"/>
    <p:sldId id="644" r:id="rId6"/>
    <p:sldId id="730" r:id="rId7"/>
    <p:sldId id="681" r:id="rId8"/>
    <p:sldId id="729" r:id="rId9"/>
    <p:sldId id="668" r:id="rId10"/>
    <p:sldId id="669" r:id="rId11"/>
    <p:sldId id="670" r:id="rId12"/>
    <p:sldId id="671" r:id="rId13"/>
    <p:sldId id="647" r:id="rId14"/>
    <p:sldId id="776" r:id="rId15"/>
    <p:sldId id="648" r:id="rId16"/>
    <p:sldId id="672" r:id="rId17"/>
    <p:sldId id="673" r:id="rId18"/>
    <p:sldId id="674" r:id="rId19"/>
    <p:sldId id="675" r:id="rId20"/>
    <p:sldId id="650" r:id="rId21"/>
    <p:sldId id="777" r:id="rId22"/>
    <p:sldId id="651" r:id="rId23"/>
    <p:sldId id="676" r:id="rId24"/>
    <p:sldId id="677" r:id="rId25"/>
    <p:sldId id="652" r:id="rId26"/>
    <p:sldId id="679" r:id="rId27"/>
    <p:sldId id="680" r:id="rId28"/>
    <p:sldId id="678" r:id="rId29"/>
    <p:sldId id="653" r:id="rId30"/>
    <p:sldId id="654" r:id="rId31"/>
    <p:sldId id="655" r:id="rId32"/>
    <p:sldId id="656" r:id="rId33"/>
    <p:sldId id="657" r:id="rId34"/>
    <p:sldId id="660" r:id="rId35"/>
    <p:sldId id="661" r:id="rId36"/>
    <p:sldId id="659" r:id="rId37"/>
    <p:sldId id="718" r:id="rId38"/>
    <p:sldId id="727" r:id="rId39"/>
    <p:sldId id="728" r:id="rId40"/>
    <p:sldId id="774" r:id="rId41"/>
    <p:sldId id="645" r:id="rId42"/>
    <p:sldId id="778" r:id="rId43"/>
    <p:sldId id="662" r:id="rId44"/>
    <p:sldId id="663" r:id="rId45"/>
    <p:sldId id="664" r:id="rId46"/>
    <p:sldId id="665" r:id="rId47"/>
    <p:sldId id="666" r:id="rId48"/>
    <p:sldId id="667" r:id="rId49"/>
    <p:sldId id="775" r:id="rId50"/>
    <p:sldId id="447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zehui" initials="y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00"/>
    <a:srgbClr val="F7F7F7"/>
    <a:srgbClr val="FFC000"/>
    <a:srgbClr val="D9E021"/>
    <a:srgbClr val="C55A11"/>
    <a:srgbClr val="37AEF4"/>
    <a:srgbClr val="0F0F0F"/>
    <a:srgbClr val="F16600"/>
    <a:srgbClr val="FF7F00"/>
    <a:srgbClr val="6B7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89850" autoAdjust="0"/>
  </p:normalViewPr>
  <p:slideViewPr>
    <p:cSldViewPr snapToGrid="0">
      <p:cViewPr varScale="1">
        <p:scale>
          <a:sx n="104" d="100"/>
          <a:sy n="104" d="100"/>
        </p:scale>
        <p:origin x="139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ED40F-9D8B-4FB7-8BCE-677ADA486AB0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22DFD-EA0F-4FB6-AEA7-E40F1C935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7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22DFD-EA0F-4FB6-AEA7-E40F1C9356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32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geoBoundary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CMAP.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createGeoBoundary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coordinates: coordinate,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type: 'vertical',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extrudeHeight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500,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blending: true,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scrollSpeed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0.25,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alpha: 1,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wallImage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'/static/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/g_1_w_2.png',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alphaImage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'/static/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/icon_20200803164245392_137241.png',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alphaSpeed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1.5,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isBoundary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true,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lineCount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6,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complete() {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},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});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22DFD-EA0F-4FB6-AEA7-E40F1C9356B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511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08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/**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* 该实例展示了如何在地图上添加倾斜摄影的瓦片数据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* 单击地图上点可飞到倾斜摄影数据区域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app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7F00"/>
                </a:solidFill>
                <a:effectLst/>
                <a:latin typeface="Consolas" panose="020B0609020204030204" pitchFamily="49" charset="0"/>
              </a:rPr>
              <a:t>THING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D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({});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rgbClr val="FF7F00"/>
                </a:solidFill>
                <a:effectLst/>
                <a:latin typeface="Consolas" panose="020B0609020204030204" pitchFamily="49" charset="0"/>
              </a:rPr>
              <a:t>THING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DC9B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dynamicLoad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'https://www.thingjs.com/uearth/uearth.min.js'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map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'Map'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atmosphere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fog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night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添加一个瓦片图层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tileLayer1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TileLayer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'tileLayer1'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'http://mt0.google.cn/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vt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lyrs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s&amp;x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={x}&amp;y={y}&amp;z={z}'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baseLayers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tileLayer1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添加一个倾斜摄影图层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是一个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3dtiles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服务地址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tile3dLayer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'Tile3dLayer'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'tileset2'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'https://www.thingjs.com/uearth/3dtiles/Tileset.json'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userLayers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tile3dLayer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在地图上添加一个点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lonlat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113.06277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22.64785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pointLayer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ThingLayer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pointLayer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geoPoint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GeoPoint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lonlat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'image/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uGeo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/pop.png'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pointLayer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earthFlyTo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lonlat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lonlat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pointLayer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geoPoint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userLayers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pointLayer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22DFD-EA0F-4FB6-AEA7-E40F1C9356B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25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22DFD-EA0F-4FB6-AEA7-E40F1C9356B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390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3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98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40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22DFD-EA0F-4FB6-AEA7-E40F1C9356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10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flyLine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GeoFlyLine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geoFlyLine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geoFlyLine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116.39139175415039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39.906082185995366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118.76220703125001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32.045332838858506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注 飞线的坐标只可以有两个点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:{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'image'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CN" b="0" dirty="0" err="1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GeoFlyLine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渲染类型 支持纯色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(vector)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和贴图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(image)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两种模式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lineType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'Line'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可以是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Line Plane Pipe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'/guide/image/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uGeo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/path.png'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线的贴图</a:t>
            </a:r>
            <a:r>
              <a:rPr lang="en-US" altLang="zh-CN" b="0" dirty="0" err="1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url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线的颜色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如果设置此项，</a:t>
            </a:r>
            <a:r>
              <a:rPr lang="en-US" altLang="zh-CN" b="0" dirty="0" err="1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会失效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是否开启发光特效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只在线类型为</a:t>
            </a:r>
            <a:r>
              <a:rPr lang="en-US" altLang="zh-CN" b="0" dirty="0" err="1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Plane,Pipe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下生效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代表线的宽度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numPass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通道数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在贴图时贴图叠加的次数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次数越多颜色越亮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尽在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线贴图流动速度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默认是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0,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不流动 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可以大于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也可以小于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，代表流动方向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thingLayer</a:t>
            </a:r>
            <a:r>
              <a:rPr lang="en-US" altLang="zh-CN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flyLine</a:t>
            </a:r>
            <a:r>
              <a:rPr lang="en-US" altLang="zh-CN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添加到</a:t>
            </a:r>
            <a:r>
              <a:rPr lang="en-US" altLang="zh-CN" b="0" dirty="0" err="1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ThingLayer</a:t>
            </a:r>
            <a:r>
              <a:rPr lang="zh-CN" alt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中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22DFD-EA0F-4FB6-AEA7-E40F1C9356B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97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/**</a:t>
            </a:r>
          </a:p>
          <a:p>
            <a:r>
              <a:rPr lang="zh-CN" altLang="en-US" dirty="0"/>
              <a:t> * 该示例介绍了通过CityBuilder转出的url创建的地图如何进行二次开发</a:t>
            </a:r>
          </a:p>
          <a:p>
            <a:r>
              <a:rPr lang="zh-CN" altLang="en-US" dirty="0"/>
              <a:t> */</a:t>
            </a:r>
          </a:p>
          <a:p>
            <a:r>
              <a:rPr lang="zh-CN" altLang="en-US" dirty="0"/>
              <a:t>var app = new THING.App();</a:t>
            </a:r>
          </a:p>
          <a:p>
            <a:r>
              <a:rPr lang="zh-CN" altLang="en-US" dirty="0"/>
              <a:t>app.background = [0, 0, 0];</a:t>
            </a:r>
          </a:p>
          <a:p>
            <a:endParaRPr lang="zh-CN" altLang="en-US" dirty="0"/>
          </a:p>
          <a:p>
            <a:r>
              <a:rPr lang="zh-CN" altLang="en-US" dirty="0"/>
              <a:t>// 引用地图组件脚本</a:t>
            </a:r>
          </a:p>
          <a:p>
            <a:r>
              <a:rPr lang="zh-CN" altLang="en-US" dirty="0"/>
              <a:t>THING.Utils.dynamicLoad(['https://www.thingjs.com/uearth/uearth.min.js'], function () {</a:t>
            </a:r>
          </a:p>
          <a:p>
            <a:endParaRPr lang="zh-CN" altLang="en-US" dirty="0"/>
          </a:p>
          <a:p>
            <a:r>
              <a:rPr lang="zh-CN" altLang="en-US" dirty="0"/>
              <a:t>    var map = app.create({</a:t>
            </a:r>
          </a:p>
          <a:p>
            <a:r>
              <a:rPr lang="zh-CN" altLang="en-US" dirty="0"/>
              <a:t>        type: 'Map',</a:t>
            </a:r>
          </a:p>
          <a:p>
            <a:r>
              <a:rPr lang="zh-CN" altLang="en-US" dirty="0"/>
              <a:t>        background: [0, 0, 0],</a:t>
            </a:r>
          </a:p>
          <a:p>
            <a:r>
              <a:rPr lang="zh-CN" altLang="en-US" dirty="0"/>
              <a:t>    });</a:t>
            </a:r>
          </a:p>
          <a:p>
            <a:r>
              <a:rPr lang="zh-CN" altLang="en-US" dirty="0"/>
              <a:t>    var tileLayer1 = app.create({</a:t>
            </a:r>
          </a:p>
          <a:p>
            <a:r>
              <a:rPr lang="zh-CN" altLang="en-US" dirty="0"/>
              <a:t>        type: 'TileLayer',</a:t>
            </a:r>
          </a:p>
          <a:p>
            <a:r>
              <a:rPr lang="zh-CN" altLang="en-US" dirty="0"/>
              <a:t>        id: 'tileLayer1',</a:t>
            </a:r>
          </a:p>
          <a:p>
            <a:r>
              <a:rPr lang="zh-CN" altLang="en-US" dirty="0"/>
              <a:t>        url: </a:t>
            </a:r>
            <a:r>
              <a:rPr lang="zh-CN" altLang="en-US" dirty="0" smtClean="0"/>
              <a:t>‘http</a:t>
            </a:r>
            <a:r>
              <a:rPr lang="en-US" altLang="zh-CN" dirty="0" smtClean="0"/>
              <a:t>s</a:t>
            </a:r>
            <a:r>
              <a:rPr lang="zh-CN" altLang="en-US" dirty="0" smtClean="0"/>
              <a:t>://mt0.google.cn/vt/lyrs=s&amp;x={x}&amp;y={y}&amp;z={z}’, </a:t>
            </a:r>
            <a:endParaRPr lang="zh-CN" altLang="en-US" dirty="0"/>
          </a:p>
          <a:p>
            <a:r>
              <a:rPr lang="zh-CN" altLang="en-US" dirty="0"/>
              <a:t>        style: {</a:t>
            </a:r>
          </a:p>
          <a:p>
            <a:r>
              <a:rPr lang="zh-CN" altLang="en-US" dirty="0"/>
              <a:t>            template: CMAP.TileLayerStyle.NORMAL</a:t>
            </a:r>
          </a:p>
          <a:p>
            <a:r>
              <a:rPr lang="zh-CN" altLang="en-US" dirty="0"/>
              <a:t>        }</a:t>
            </a:r>
          </a:p>
          <a:p>
            <a:r>
              <a:rPr lang="zh-CN" altLang="en-US" dirty="0"/>
              <a:t>    });</a:t>
            </a:r>
          </a:p>
          <a:p>
            <a:r>
              <a:rPr lang="zh-CN" altLang="en-US" dirty="0"/>
              <a:t>    map.addLayer(tileLayer1);</a:t>
            </a:r>
          </a:p>
          <a:p>
            <a:endParaRPr lang="zh-CN" altLang="en-US" dirty="0"/>
          </a:p>
          <a:p>
            <a:r>
              <a:rPr lang="zh-CN" altLang="en-US" dirty="0"/>
              <a:t>    var pointLayer = app.create({</a:t>
            </a:r>
          </a:p>
          <a:p>
            <a:r>
              <a:rPr lang="zh-CN" altLang="en-US" dirty="0"/>
              <a:t>        type: 'PointClusterLayer',</a:t>
            </a:r>
          </a:p>
          <a:p>
            <a:r>
              <a:rPr lang="zh-CN" altLang="en-US" dirty="0"/>
              <a:t>        name: 'pointLayer',</a:t>
            </a:r>
          </a:p>
          <a:p>
            <a:r>
              <a:rPr lang="zh-CN" altLang="en-US" dirty="0"/>
              <a:t>        dataSourceUrl: 'https://www.thingjs.com/uearth/res/beijing-POIs-3211.geojson',</a:t>
            </a:r>
          </a:p>
          <a:p>
            <a:r>
              <a:rPr lang="zh-CN" altLang="en-US" dirty="0"/>
              <a:t>        renderer: {</a:t>
            </a:r>
          </a:p>
          <a:p>
            <a:r>
              <a:rPr lang="zh-CN" altLang="en-US" dirty="0"/>
              <a:t>            type: 'image',</a:t>
            </a:r>
          </a:p>
          <a:p>
            <a:r>
              <a:rPr lang="zh-CN" altLang="en-US" dirty="0"/>
              <a:t>            url: 'https://www.thingjs.com/uearth/res/circle.png',</a:t>
            </a:r>
          </a:p>
          <a:p>
            <a:r>
              <a:rPr lang="zh-CN" altLang="en-US" dirty="0"/>
              <a:t>            size: 3,</a:t>
            </a:r>
          </a:p>
          <a:p>
            <a:r>
              <a:rPr lang="zh-CN" altLang="en-US" dirty="0"/>
              <a:t>            fontColor: [255, 255, 255]</a:t>
            </a:r>
          </a:p>
          <a:p>
            <a:r>
              <a:rPr lang="zh-CN" altLang="en-US" dirty="0"/>
              <a:t>        }</a:t>
            </a:r>
          </a:p>
          <a:p>
            <a:r>
              <a:rPr lang="zh-CN" altLang="en-US" dirty="0"/>
              <a:t>    });</a:t>
            </a:r>
          </a:p>
          <a:p>
            <a:r>
              <a:rPr lang="zh-CN" altLang="en-US" dirty="0"/>
              <a:t>    pointLayer.on('click', function (e) {</a:t>
            </a:r>
          </a:p>
          <a:p>
            <a:r>
              <a:rPr lang="zh-CN" altLang="en-US" dirty="0"/>
              <a:t>        console.log(e.object.userData);</a:t>
            </a:r>
          </a:p>
          <a:p>
            <a:r>
              <a:rPr lang="zh-CN" altLang="en-US" dirty="0"/>
              <a:t>        app.camera.earthFlyTo({</a:t>
            </a:r>
          </a:p>
          <a:p>
            <a:r>
              <a:rPr lang="zh-CN" altLang="en-US" dirty="0"/>
              <a:t>            lonlat: CMAP.Util.convertWorldToLonlat(e.object.position),</a:t>
            </a:r>
          </a:p>
          <a:p>
            <a:r>
              <a:rPr lang="zh-CN" altLang="en-US" dirty="0"/>
              <a:t>            height: app.camera.getCameInfo().height * 0.6</a:t>
            </a:r>
          </a:p>
          <a:p>
            <a:r>
              <a:rPr lang="zh-CN" altLang="en-US" dirty="0"/>
              <a:t>        });</a:t>
            </a:r>
          </a:p>
          <a:p>
            <a:r>
              <a:rPr lang="zh-CN" altLang="en-US" dirty="0"/>
              <a:t>    });</a:t>
            </a:r>
          </a:p>
          <a:p>
            <a:r>
              <a:rPr lang="zh-CN" altLang="en-US" dirty="0"/>
              <a:t>    map.addLayer(pointLayer);</a:t>
            </a:r>
          </a:p>
          <a:p>
            <a:r>
              <a:rPr lang="zh-CN" alt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6919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pointLayer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app.create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type: '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BigPointLayer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name: '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BigPointLayer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data,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renderer: {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type: 'image', // image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代表创建图片类型的点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url: 'https://www.thingjs.com/static/image/train_station.png', //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图片的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endParaRPr lang="en-US" altLang="zh-CN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size: 10 //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尺寸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zh-CN" alt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endParaRPr lang="zh-CN" alt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map.addLayer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pointLayer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22DFD-EA0F-4FB6-AEA7-E40F1C9356B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05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22DFD-EA0F-4FB6-AEA7-E40F1C9356B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22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geoLine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 CMAP.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createGeoBoundary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coordinates:[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[116.36808335781097, 39.90587231918103],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[116.37653768062592, 39.90584351388183],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[116.38541042804717, 39.90609864611045],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[116.3970512151718, 39.90649780269116],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[116.40042006969452, 39.906604792719634],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[116.40524268150331, 39.90675293248321],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[116.41170680522919, 39.90692987678102]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],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type: 'horizontal', // vertical horizontal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wallImage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'/guide/image/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uGeo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/path.png',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lineImage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'/guide/image/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uGeo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/path.png',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alphaImage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'/guide/image/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uGeo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/path.png',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extrudeHeight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400,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lineCount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6,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blending: true,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scrollSpeed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1,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alphaSpeed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3,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complete() {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},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});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thingLayer.add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geoLine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);//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添加到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ThingLayer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22DFD-EA0F-4FB6-AEA7-E40F1C9356B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7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23" y="5219551"/>
            <a:ext cx="3501554" cy="1124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PPT\封面.png封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35" y="3175"/>
            <a:ext cx="12180570" cy="68510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7378" y="107431"/>
            <a:ext cx="10515600" cy="87347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64126" y="1235421"/>
            <a:ext cx="5598622" cy="50074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6259484" y="1235422"/>
            <a:ext cx="5476699" cy="500743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8A5BC-00F5-4BA1-85CF-5DC690C09638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7AB6F-1681-4523-A24C-B2EDD562736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821" y="-80227"/>
            <a:ext cx="1383957" cy="8907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F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js.com/uearth/docs/" TargetMode="External"/><Relationship Id="rId2" Type="http://schemas.openxmlformats.org/officeDocument/2006/relationships/hyperlink" Target="https://www.thingjs.com/guide/cn/tutorial_Introduce/CityBuilder-Summar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thingjs.com/uearth/docs/CMAP.GeoPointRenderer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doc.weixin.qq.com/txdoc/excel?scode=AEoA3Qe6AAoMtaJERcAEkAMwaRAEU&amp;docid=e2_AEkAMwaRAEUrH94A8VhSh60piWJiB&amp;type=1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10734" y="2248790"/>
            <a:ext cx="9144000" cy="1036277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+mn-ea"/>
                <a:ea typeface="+mn-ea"/>
              </a:rPr>
              <a:t>走进优锘</a:t>
            </a:r>
            <a:r>
              <a:rPr lang="en-US" altLang="zh-CN" sz="4800" dirty="0">
                <a:latin typeface="+mn-ea"/>
                <a:ea typeface="+mn-ea"/>
              </a:rPr>
              <a:t>——Uearth</a:t>
            </a:r>
            <a:r>
              <a:rPr lang="zh-CN" altLang="en-US" sz="4800" dirty="0">
                <a:latin typeface="+mn-ea"/>
                <a:ea typeface="+mn-ea"/>
              </a:rPr>
              <a:t>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E95DC8F-D720-417E-8AE4-1A24571FB1C4}"/>
              </a:ext>
            </a:extLst>
          </p:cNvPr>
          <p:cNvSpPr txBox="1"/>
          <p:nvPr/>
        </p:nvSpPr>
        <p:spPr>
          <a:xfrm>
            <a:off x="685800" y="567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  <a:latin typeface="+mn-ea"/>
                <a:cs typeface="+mj-ea"/>
                <a:sym typeface="+mn-ea"/>
              </a:rPr>
              <a:t>基于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  <a:cs typeface="+mj-ea"/>
                <a:sym typeface="+mn-ea"/>
              </a:rPr>
              <a:t>ThingJS</a:t>
            </a:r>
            <a:r>
              <a:rPr lang="zh-CN" altLang="en-US" sz="1800" dirty="0">
                <a:solidFill>
                  <a:schemeClr val="bg1"/>
                </a:solidFill>
                <a:latin typeface="+mn-ea"/>
                <a:cs typeface="+mj-ea"/>
                <a:sym typeface="+mn-ea"/>
              </a:rPr>
              <a:t>的三维地球可视化组件</a:t>
            </a:r>
            <a:endParaRPr lang="zh-CN" altLang="en-US" sz="1800" dirty="0">
              <a:latin typeface="+mn-ea"/>
              <a:cs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一</a:t>
            </a:r>
            <a:r>
              <a:rPr lang="en-US" altLang="zh-CN" dirty="0">
                <a:latin typeface="+mn-ea"/>
                <a:ea typeface="+mn-ea"/>
              </a:rPr>
              <a:t>. </a:t>
            </a:r>
            <a:r>
              <a:rPr lang="zh-CN" altLang="en-US" dirty="0">
                <a:latin typeface="+mn-ea"/>
                <a:ea typeface="+mn-ea"/>
              </a:rPr>
              <a:t>地球点位的创建（</a:t>
            </a:r>
            <a:r>
              <a:rPr lang="en-US" altLang="zh-CN" dirty="0" err="1">
                <a:latin typeface="+mn-ea"/>
                <a:ea typeface="+mn-ea"/>
              </a:rPr>
              <a:t>GeoPoint</a:t>
            </a:r>
            <a:r>
              <a:rPr lang="zh-CN" altLang="en-US" dirty="0">
                <a:latin typeface="+mn-ea"/>
                <a:ea typeface="+mn-ea"/>
              </a:rPr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参考文档：</a:t>
            </a:r>
            <a:r>
              <a:rPr lang="en-US" altLang="zh-CN" dirty="0" err="1">
                <a:latin typeface="+mn-ea"/>
              </a:rPr>
              <a:t>thingJS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官网在线开发</a:t>
            </a:r>
            <a:r>
              <a:rPr lang="en-US" altLang="zh-CN" dirty="0">
                <a:latin typeface="+mn-ea"/>
              </a:rPr>
              <a:t>demo</a:t>
            </a:r>
          </a:p>
          <a:p>
            <a:r>
              <a:rPr lang="en-US" altLang="zh-CN" sz="2400" dirty="0" err="1">
                <a:latin typeface="+mn-ea"/>
              </a:rPr>
              <a:t>ThingLayer</a:t>
            </a:r>
            <a:r>
              <a:rPr lang="en-US" altLang="zh-CN" sz="2400" dirty="0">
                <a:latin typeface="+mn-ea"/>
              </a:rPr>
              <a:t> --- </a:t>
            </a:r>
            <a:r>
              <a:rPr lang="zh-CN" altLang="en-US" sz="2400" dirty="0">
                <a:latin typeface="+mn-ea"/>
              </a:rPr>
              <a:t>即 </a:t>
            </a:r>
            <a:r>
              <a:rPr lang="en-US" altLang="zh-CN" sz="2400" dirty="0" err="1">
                <a:latin typeface="+mn-ea"/>
              </a:rPr>
              <a:t>GeoPoint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的载体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通过 </a:t>
            </a:r>
            <a:r>
              <a:rPr lang="en-US" altLang="zh-CN" sz="2400" dirty="0" err="1">
                <a:latin typeface="+mn-ea"/>
              </a:rPr>
              <a:t>thingLayer.add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 err="1">
                <a:latin typeface="+mn-ea"/>
              </a:rPr>
              <a:t>geoPoint</a:t>
            </a:r>
            <a:r>
              <a:rPr lang="en-US" altLang="zh-CN" sz="2400" dirty="0">
                <a:latin typeface="+mn-ea"/>
              </a:rPr>
              <a:t>); </a:t>
            </a:r>
            <a:r>
              <a:rPr lang="zh-CN" altLang="en-US" sz="2400" dirty="0">
                <a:latin typeface="+mn-ea"/>
              </a:rPr>
              <a:t>将</a:t>
            </a:r>
            <a:r>
              <a:rPr lang="en-US" altLang="zh-CN" sz="2400" dirty="0" err="1">
                <a:latin typeface="+mn-ea"/>
              </a:rPr>
              <a:t>geopoint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添加到该图层中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3762111"/>
            <a:ext cx="3581400" cy="1924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210" y="3528204"/>
            <a:ext cx="7271028" cy="2958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GeoPoint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的几种类型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A5F4D86-761A-438A-A8CE-22FBE3F7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1185666"/>
            <a:ext cx="11507637" cy="5699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GeoPointRender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的类型参数说明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12" y="1586653"/>
            <a:ext cx="6877209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6903"/>
            <a:ext cx="5181600" cy="4148781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80135" y="1825625"/>
            <a:ext cx="4676775" cy="435165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比较特殊的</a:t>
            </a:r>
            <a:r>
              <a:rPr lang="en-US" altLang="zh-CN" dirty="0" err="1">
                <a:latin typeface="+mn-ea"/>
                <a:ea typeface="+mn-ea"/>
              </a:rPr>
              <a:t>GeoPoint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9BE80F9-3A11-4502-A265-D6DE16B3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93975"/>
            <a:ext cx="10515600" cy="1325563"/>
          </a:xfrm>
        </p:spPr>
        <p:txBody>
          <a:bodyPr/>
          <a:lstStyle/>
          <a:p>
            <a:r>
              <a:rPr lang="zh-CN" altLang="en-US" dirty="0"/>
              <a:t>那如果我想用</a:t>
            </a:r>
            <a:r>
              <a:rPr lang="en-US" altLang="zh-CN" dirty="0" err="1"/>
              <a:t>ThingJS</a:t>
            </a:r>
            <a:r>
              <a:rPr lang="zh-CN" altLang="en-US" dirty="0"/>
              <a:t>里的创建气泡的方式可以吗？</a:t>
            </a:r>
          </a:p>
        </p:txBody>
      </p:sp>
    </p:spTree>
    <p:extLst>
      <p:ext uri="{BB962C8B-B14F-4D97-AF65-F5344CB8AC3E}">
        <p14:creationId xmlns:p14="http://schemas.microsoft.com/office/powerpoint/2010/main" val="146909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2091" y="1061980"/>
            <a:ext cx="11490384" cy="5390457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85824" y="365126"/>
            <a:ext cx="10467975" cy="7493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+mn-ea"/>
                <a:ea typeface="+mn-ea"/>
              </a:rPr>
              <a:t>如何创建</a:t>
            </a:r>
            <a:r>
              <a:rPr lang="en-US" altLang="zh-CN" sz="2800" dirty="0" err="1">
                <a:latin typeface="+mn-ea"/>
                <a:ea typeface="+mn-ea"/>
              </a:rPr>
              <a:t>ThingJS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中的点，比</a:t>
            </a:r>
            <a:r>
              <a:rPr lang="en-US" altLang="zh-CN" sz="2800" dirty="0">
                <a:latin typeface="+mn-ea"/>
                <a:ea typeface="+mn-ea"/>
              </a:rPr>
              <a:t>Marker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 err="1">
                <a:latin typeface="+mn-ea"/>
                <a:ea typeface="+mn-ea"/>
              </a:rPr>
              <a:t>UIAnchor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等类型的点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二</a:t>
            </a:r>
            <a:r>
              <a:rPr lang="en-US" altLang="zh-CN" dirty="0">
                <a:latin typeface="+mn-ea"/>
                <a:ea typeface="+mn-ea"/>
              </a:rPr>
              <a:t>. </a:t>
            </a:r>
            <a:r>
              <a:rPr lang="zh-CN" altLang="en-US" dirty="0">
                <a:latin typeface="+mn-ea"/>
                <a:ea typeface="+mn-ea"/>
              </a:rPr>
              <a:t>线路的创建（</a:t>
            </a:r>
            <a:r>
              <a:rPr lang="en-US" altLang="zh-CN" dirty="0" err="1">
                <a:latin typeface="+mn-ea"/>
                <a:ea typeface="+mn-ea"/>
              </a:rPr>
              <a:t>GeoLine</a:t>
            </a:r>
            <a:r>
              <a:rPr lang="zh-CN" altLang="en-US" dirty="0">
                <a:latin typeface="+mn-ea"/>
                <a:ea typeface="+mn-ea"/>
              </a:rPr>
              <a:t>）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参考文档：</a:t>
            </a:r>
            <a:r>
              <a:rPr lang="en-US" altLang="zh-CN" dirty="0" err="1">
                <a:latin typeface="+mn-ea"/>
              </a:rPr>
              <a:t>ThingJS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官网在线开发</a:t>
            </a:r>
            <a:r>
              <a:rPr lang="en-US" altLang="zh-CN" dirty="0">
                <a:latin typeface="+mn-ea"/>
              </a:rPr>
              <a:t>demo</a:t>
            </a: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ThingLayer</a:t>
            </a:r>
            <a:r>
              <a:rPr lang="en-US" altLang="zh-CN" dirty="0">
                <a:latin typeface="+mn-ea"/>
              </a:rPr>
              <a:t> --- </a:t>
            </a:r>
            <a:r>
              <a:rPr lang="zh-CN" altLang="en-US" dirty="0">
                <a:latin typeface="+mn-ea"/>
              </a:rPr>
              <a:t>即 </a:t>
            </a:r>
            <a:r>
              <a:rPr lang="en-US" altLang="zh-CN" dirty="0" err="1">
                <a:latin typeface="+mn-ea"/>
              </a:rPr>
              <a:t>GeoLine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的载体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通过 </a:t>
            </a:r>
            <a:r>
              <a:rPr lang="en-US" altLang="zh-CN" dirty="0" err="1">
                <a:latin typeface="+mn-ea"/>
              </a:rPr>
              <a:t>thingLayer.add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err="1">
                <a:latin typeface="+mn-ea"/>
              </a:rPr>
              <a:t>geoLine</a:t>
            </a:r>
            <a:r>
              <a:rPr lang="en-US" altLang="zh-CN" dirty="0">
                <a:latin typeface="+mn-ea"/>
              </a:rPr>
              <a:t>); </a:t>
            </a:r>
            <a:r>
              <a:rPr lang="zh-CN" altLang="en-US" dirty="0">
                <a:latin typeface="+mn-ea"/>
              </a:rPr>
              <a:t>将</a:t>
            </a:r>
            <a:r>
              <a:rPr lang="en-US" altLang="zh-CN" dirty="0" err="1">
                <a:latin typeface="+mn-ea"/>
              </a:rPr>
              <a:t>geoline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添加到该图层中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GeoLine</a:t>
            </a:r>
            <a:r>
              <a:rPr lang="zh-CN" altLang="en-US" dirty="0"/>
              <a:t>的参数说明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612" y="2158206"/>
            <a:ext cx="9248775" cy="3686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GeoLine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的几种类型说明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330" y="1690688"/>
            <a:ext cx="8677340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GeoLine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en-US" altLang="zh-CN" dirty="0">
                <a:latin typeface="+mn-ea"/>
                <a:ea typeface="+mn-ea"/>
              </a:rPr>
              <a:t>renderer </a:t>
            </a:r>
            <a:r>
              <a:rPr lang="zh-CN" altLang="en-US" dirty="0">
                <a:latin typeface="+mn-ea"/>
                <a:ea typeface="+mn-ea"/>
              </a:rPr>
              <a:t>参数说明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492" y="1825625"/>
            <a:ext cx="7133015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阴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1670" y="481330"/>
            <a:ext cx="6568440" cy="63398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rot="2400000">
            <a:off x="7199958" y="2578825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042150" y="2363557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927975" y="24344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初中级课程</a:t>
            </a:r>
          </a:p>
        </p:txBody>
      </p:sp>
      <p:sp>
        <p:nvSpPr>
          <p:cNvPr id="13" name="矩形 12"/>
          <p:cNvSpPr/>
          <p:nvPr/>
        </p:nvSpPr>
        <p:spPr>
          <a:xfrm rot="2400000">
            <a:off x="7199958" y="4502430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042150" y="4285432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927975" y="43648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高级课程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042150" y="2420445"/>
            <a:ext cx="581143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dirty="0">
                <a:solidFill>
                  <a:srgbClr val="FF7F00"/>
                </a:solidFill>
                <a:latin typeface="思源黑体 CN Bold" panose="020B0800000000000000" charset="-122"/>
                <a:ea typeface="思源黑体 CN Bold" panose="020B0800000000000000" charset="-122"/>
                <a:cs typeface="经典综艺体简" panose="02010609000101010101" pitchFamily="49" charset="-122"/>
              </a:rPr>
              <a:t>01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042150" y="4342592"/>
            <a:ext cx="5811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dirty="0">
                <a:solidFill>
                  <a:srgbClr val="FF7F00"/>
                </a:solidFill>
                <a:latin typeface="思源黑体 CN Bold" panose="020B0800000000000000" charset="-122"/>
                <a:ea typeface="思源黑体 CN Bold" panose="020B0800000000000000" charset="-122"/>
                <a:cs typeface="经典综艺体简" panose="02010609000101010101" pitchFamily="49" charset="-122"/>
              </a:rPr>
              <a:t>02</a:t>
            </a:r>
          </a:p>
        </p:txBody>
      </p:sp>
      <p:pic>
        <p:nvPicPr>
          <p:cNvPr id="7" name="图片 6" descr="形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-205740"/>
            <a:ext cx="6867525" cy="662686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169285" y="3735070"/>
            <a:ext cx="112903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</a:rPr>
              <a:t>CONTENT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802890" y="3165475"/>
            <a:ext cx="18338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目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" grpId="0" bldLvl="0" animBg="1"/>
      <p:bldP spid="13" grpId="0" bldLvl="0" animBg="1"/>
      <p:bldP spid="4" grpId="0" bldLvl="0" animBg="1"/>
      <p:bldP spid="41" grpId="0"/>
      <p:bldP spid="42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创建</a:t>
            </a:r>
            <a:r>
              <a:rPr lang="en-US" altLang="zh-CN" dirty="0" err="1">
                <a:latin typeface="+mn-ea"/>
                <a:ea typeface="+mn-ea"/>
              </a:rPr>
              <a:t>ThingJS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的线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同点类型的原理相同，需转换经纬度坐标为 世界坐标。</a:t>
            </a:r>
            <a:endParaRPr lang="en-US" altLang="zh-CN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67" y="1825625"/>
            <a:ext cx="5733673" cy="3729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80F449E-BB40-439D-AC18-39AA2D7FB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1" y="2057398"/>
            <a:ext cx="4229229" cy="303847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xmlns="" id="{9A5316F9-84CC-4B4D-9A3E-F0F1D7F3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77050" cy="1325563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创建飞线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D1D3FDF-50C9-45BC-A48D-A1ADCADB3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881" y="2057398"/>
            <a:ext cx="4790531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三</a:t>
            </a:r>
            <a:r>
              <a:rPr lang="en-US" altLang="zh-CN" dirty="0">
                <a:latin typeface="+mn-ea"/>
                <a:ea typeface="+mn-ea"/>
              </a:rPr>
              <a:t>.</a:t>
            </a:r>
            <a:r>
              <a:rPr lang="zh-CN" altLang="en-US" dirty="0">
                <a:latin typeface="+mn-ea"/>
                <a:ea typeface="+mn-ea"/>
              </a:rPr>
              <a:t>创建面</a:t>
            </a:r>
            <a:r>
              <a:rPr lang="en-US" altLang="zh-CN" dirty="0">
                <a:latin typeface="+mn-ea"/>
                <a:ea typeface="+mn-ea"/>
              </a:rPr>
              <a:t>(</a:t>
            </a:r>
            <a:r>
              <a:rPr lang="en-US" altLang="zh-CN" dirty="0" err="1">
                <a:latin typeface="+mn-ea"/>
                <a:ea typeface="+mn-ea"/>
              </a:rPr>
              <a:t>GeoPolygon</a:t>
            </a:r>
            <a:r>
              <a:rPr lang="en-US" altLang="zh-CN" dirty="0">
                <a:latin typeface="+mn-ea"/>
                <a:ea typeface="+mn-ea"/>
              </a:rPr>
              <a:t>)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9333" y="1905622"/>
            <a:ext cx="8509000" cy="412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GeoPolygon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的几种类型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4347" r="10437"/>
          <a:stretch>
            <a:fillRect/>
          </a:stretch>
        </p:blipFill>
        <p:spPr>
          <a:xfrm>
            <a:off x="881380" y="2251710"/>
            <a:ext cx="6397625" cy="2836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2456"/>
          <a:stretch>
            <a:fillRect/>
          </a:stretch>
        </p:blipFill>
        <p:spPr>
          <a:xfrm>
            <a:off x="7320915" y="2263775"/>
            <a:ext cx="4419600" cy="282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GeoPolygon.renderer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里的参数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9265" y="1690687"/>
            <a:ext cx="9271001" cy="4399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ThingLayer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图层的常用方法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500533" cy="4351338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创建：</a:t>
            </a:r>
            <a:r>
              <a:rPr lang="en-US" altLang="zh-CN" dirty="0">
                <a:latin typeface="+mn-ea"/>
              </a:rPr>
              <a:t>create</a:t>
            </a:r>
          </a:p>
          <a:p>
            <a:r>
              <a:rPr lang="zh-CN" altLang="en-US" dirty="0">
                <a:latin typeface="+mn-ea"/>
              </a:rPr>
              <a:t>删除：</a:t>
            </a:r>
            <a:r>
              <a:rPr lang="en-US" altLang="zh-CN" dirty="0" err="1">
                <a:latin typeface="+mn-ea"/>
              </a:rPr>
              <a:t>map.removeLayer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err="1">
                <a:latin typeface="+mn-ea"/>
              </a:rPr>
              <a:t>theLayer</a:t>
            </a:r>
            <a:r>
              <a:rPr lang="en-US" altLang="zh-CN" dirty="0">
                <a:latin typeface="+mn-ea"/>
              </a:rPr>
              <a:t>);</a:t>
            </a:r>
          </a:p>
          <a:p>
            <a:r>
              <a:rPr lang="zh-CN" altLang="en-US" dirty="0">
                <a:latin typeface="+mn-ea"/>
              </a:rPr>
              <a:t>显示隐藏：</a:t>
            </a:r>
            <a:r>
              <a:rPr lang="en-US" altLang="zh-CN" dirty="0">
                <a:latin typeface="+mn-ea"/>
              </a:rPr>
              <a:t>visible  = true || false;</a:t>
            </a:r>
          </a:p>
          <a:p>
            <a:r>
              <a:rPr lang="zh-CN" altLang="en-US" dirty="0">
                <a:latin typeface="+mn-ea"/>
              </a:rPr>
              <a:t>查询：</a:t>
            </a:r>
            <a:r>
              <a:rPr lang="en-US" altLang="zh-CN" dirty="0" err="1">
                <a:latin typeface="+mn-ea"/>
              </a:rPr>
              <a:t>map.query</a:t>
            </a:r>
            <a:r>
              <a:rPr lang="en-US" altLang="zh-CN" dirty="0">
                <a:latin typeface="+mn-ea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点线的</a:t>
            </a:r>
            <a:r>
              <a:rPr lang="en-US" altLang="zh-CN" dirty="0">
                <a:latin typeface="+mn-ea"/>
                <a:ea typeface="+mn-ea"/>
              </a:rPr>
              <a:t>API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517467" cy="4351338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查询：</a:t>
            </a:r>
            <a:r>
              <a:rPr lang="en-US" altLang="zh-CN" dirty="0" err="1">
                <a:latin typeface="+mn-ea"/>
              </a:rPr>
              <a:t>app.query</a:t>
            </a:r>
            <a:r>
              <a:rPr lang="en-US" altLang="zh-CN" dirty="0">
                <a:latin typeface="+mn-ea"/>
              </a:rPr>
              <a:t>(); </a:t>
            </a:r>
            <a:r>
              <a:rPr lang="zh-CN" altLang="en-US" dirty="0">
                <a:latin typeface="+mn-ea"/>
              </a:rPr>
              <a:t>查询方式同</a:t>
            </a:r>
            <a:r>
              <a:rPr lang="en-US" altLang="zh-CN" dirty="0" err="1">
                <a:latin typeface="+mn-ea"/>
              </a:rPr>
              <a:t>thingjs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相同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删除：</a:t>
            </a:r>
            <a:r>
              <a:rPr lang="en-US" altLang="zh-CN" dirty="0" err="1">
                <a:latin typeface="+mn-ea"/>
              </a:rPr>
              <a:t>geoPoint.destroy</a:t>
            </a:r>
            <a:r>
              <a:rPr lang="en-US" altLang="zh-CN" dirty="0">
                <a:latin typeface="+mn-ea"/>
              </a:rPr>
              <a:t>();</a:t>
            </a:r>
          </a:p>
          <a:p>
            <a:r>
              <a:rPr lang="zh-CN" altLang="en-US" dirty="0">
                <a:latin typeface="+mn-ea"/>
              </a:rPr>
              <a:t>显示隐藏： </a:t>
            </a:r>
            <a:r>
              <a:rPr lang="en-US" altLang="zh-CN" dirty="0">
                <a:latin typeface="+mn-ea"/>
              </a:rPr>
              <a:t>visible = true ||  false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GeoPoint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对象和  </a:t>
            </a:r>
            <a:r>
              <a:rPr lang="en-US" altLang="zh-CN" dirty="0" err="1">
                <a:latin typeface="+mn-ea"/>
                <a:ea typeface="+mn-ea"/>
              </a:rPr>
              <a:t>ThingJS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对象的关联关系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898467" cy="3694642"/>
          </a:xfrm>
        </p:spPr>
        <p:txBody>
          <a:bodyPr/>
          <a:lstStyle/>
          <a:p>
            <a:r>
              <a:rPr lang="en-US" altLang="zh-CN" dirty="0">
                <a:latin typeface="+mn-ea"/>
              </a:rPr>
              <a:t>Geo._</a:t>
            </a:r>
            <a:r>
              <a:rPr lang="en-US" altLang="zh-CN" dirty="0" err="1">
                <a:latin typeface="+mn-ea"/>
              </a:rPr>
              <a:t>obj</a:t>
            </a:r>
            <a:r>
              <a:rPr lang="en-US" altLang="zh-CN" dirty="0">
                <a:latin typeface="+mn-ea"/>
              </a:rPr>
              <a:t> = </a:t>
            </a:r>
            <a:r>
              <a:rPr lang="en-US" altLang="zh-CN" dirty="0" err="1">
                <a:latin typeface="+mn-ea"/>
              </a:rPr>
              <a:t>thingjsObj</a:t>
            </a:r>
            <a:endParaRPr lang="zh-CN" altLang="en-US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AFEEDAD-B6D6-4648-B1E6-63DC817E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3025245"/>
            <a:ext cx="8811089" cy="1325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65199" y="2421467"/>
            <a:ext cx="502073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latin typeface="+mn-ea"/>
              </a:rPr>
              <a:t>第二部分</a:t>
            </a:r>
            <a:endParaRPr lang="en-US" altLang="zh-CN" sz="5400" dirty="0">
              <a:solidFill>
                <a:schemeClr val="accent2"/>
              </a:solidFill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sz="3200" dirty="0">
                <a:latin typeface="+mn-ea"/>
              </a:rPr>
              <a:t>其他类型</a:t>
            </a:r>
            <a:r>
              <a:rPr lang="en-US" altLang="zh-CN" sz="3200" dirty="0">
                <a:latin typeface="+mn-ea"/>
              </a:rPr>
              <a:t>API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一、点聚合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02690" y="1930400"/>
            <a:ext cx="9370060" cy="447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20" y="96520"/>
            <a:ext cx="4926330" cy="47536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93023" y="4443464"/>
            <a:ext cx="300595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初中级课程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81040" y="2308225"/>
            <a:ext cx="751840" cy="8540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80000"/>
              </a:lnSpc>
            </a:pPr>
            <a:r>
              <a:rPr lang="en-US" altLang="zh-CN" dirty="0">
                <a:solidFill>
                  <a:srgbClr val="FF7F00"/>
                </a:solidFill>
                <a:latin typeface="思源黑体 CN Regular" panose="020B0500000000000000" charset="-122"/>
                <a:ea typeface="思源黑体 CN Regular" panose="020B0500000000000000" charset="-122"/>
                <a:cs typeface="Avenir Heavy" panose="020B0703020203020204" charset="0"/>
              </a:rPr>
              <a:t>PART</a:t>
            </a:r>
            <a:r>
              <a:rPr lang="en-US" altLang="zh-CN" sz="2600" dirty="0">
                <a:solidFill>
                  <a:srgbClr val="FF7F00"/>
                </a:solidFill>
                <a:latin typeface="Avenir Heavy" panose="020B0703020203020204" charset="0"/>
                <a:cs typeface="Avenir Heavy" panose="020B0703020203020204" charset="0"/>
              </a:rPr>
              <a:t> </a:t>
            </a:r>
          </a:p>
          <a:p>
            <a:pPr algn="dist">
              <a:lnSpc>
                <a:spcPct val="80000"/>
              </a:lnSpc>
            </a:pPr>
            <a:r>
              <a:rPr lang="en-US" altLang="zh-CN" sz="3600" dirty="0">
                <a:solidFill>
                  <a:srgbClr val="FF7F00"/>
                </a:solidFill>
                <a:latin typeface="Avenir Heavy" panose="020B0703020203020204" charset="0"/>
                <a:cs typeface="Avenir Heavy" panose="020B0703020203020204" charset="0"/>
              </a:rPr>
              <a:t>01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035347" y="5349775"/>
            <a:ext cx="82499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地球初始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060708" y="5422422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568644" y="5342730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基本类型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824827" y="5422422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365587" y="5422422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975555CD-8CA3-4C5F-8C72-994987AFE558}"/>
              </a:ext>
            </a:extLst>
          </p:cNvPr>
          <p:cNvCxnSpPr/>
          <p:nvPr/>
        </p:nvCxnSpPr>
        <p:spPr>
          <a:xfrm>
            <a:off x="4598663" y="5423900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2C54AD10-C173-4F15-A047-6D9B86D74371}"/>
              </a:ext>
            </a:extLst>
          </p:cNvPr>
          <p:cNvSpPr txBox="1"/>
          <p:nvPr/>
        </p:nvSpPr>
        <p:spPr>
          <a:xfrm>
            <a:off x="3685796" y="5346957"/>
            <a:ext cx="1047284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瓦片服务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4BB5D946-4F06-47C9-8A48-DC4D7014F6E5}"/>
              </a:ext>
            </a:extLst>
          </p:cNvPr>
          <p:cNvCxnSpPr/>
          <p:nvPr/>
        </p:nvCxnSpPr>
        <p:spPr>
          <a:xfrm>
            <a:off x="6121671" y="5423903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DFEA4-2C47-4E47-B939-2DEF0FB03F92}"/>
              </a:ext>
            </a:extLst>
          </p:cNvPr>
          <p:cNvSpPr txBox="1"/>
          <p:nvPr/>
        </p:nvSpPr>
        <p:spPr>
          <a:xfrm>
            <a:off x="5339414" y="5341788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点聚合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23C49B14-AA7F-43FB-B270-34000C0C22CF}"/>
              </a:ext>
            </a:extLst>
          </p:cNvPr>
          <p:cNvSpPr txBox="1"/>
          <p:nvPr/>
        </p:nvSpPr>
        <p:spPr>
          <a:xfrm>
            <a:off x="6081395" y="5342730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海量点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A6F12CC2-A4A5-4E48-9632-2205FDC16951}"/>
              </a:ext>
            </a:extLst>
          </p:cNvPr>
          <p:cNvSpPr txBox="1"/>
          <p:nvPr/>
        </p:nvSpPr>
        <p:spPr>
          <a:xfrm>
            <a:off x="6849176" y="5342730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热力图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CB6CEDAD-746B-4E4F-895A-32ED9D5F9C8B}"/>
              </a:ext>
            </a:extLst>
          </p:cNvPr>
          <p:cNvSpPr txBox="1"/>
          <p:nvPr/>
        </p:nvSpPr>
        <p:spPr>
          <a:xfrm>
            <a:off x="7613601" y="5339978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路径巡航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973822C6-5840-48C7-A633-E56F83A17656}"/>
              </a:ext>
            </a:extLst>
          </p:cNvPr>
          <p:cNvSpPr txBox="1"/>
          <p:nvPr/>
        </p:nvSpPr>
        <p:spPr>
          <a:xfrm>
            <a:off x="8406553" y="5337226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摄影机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CA32EB60-EA62-42C7-9F76-AFE0B8E6AB57}"/>
              </a:ext>
            </a:extLst>
          </p:cNvPr>
          <p:cNvCxnSpPr/>
          <p:nvPr/>
        </p:nvCxnSpPr>
        <p:spPr>
          <a:xfrm>
            <a:off x="6900462" y="5423903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54F6A64-2978-4DDD-9B46-38B3AF0BDB4A}"/>
              </a:ext>
            </a:extLst>
          </p:cNvPr>
          <p:cNvCxnSpPr/>
          <p:nvPr/>
        </p:nvCxnSpPr>
        <p:spPr>
          <a:xfrm>
            <a:off x="7670382" y="5415025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92B60AD7-518B-43FB-9B5C-DC8ADEA0DEE5}"/>
              </a:ext>
            </a:extLst>
          </p:cNvPr>
          <p:cNvCxnSpPr/>
          <p:nvPr/>
        </p:nvCxnSpPr>
        <p:spPr>
          <a:xfrm>
            <a:off x="8439140" y="5415025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ECB79080-1C31-4B06-8C8A-F4CD670736D5}"/>
              </a:ext>
            </a:extLst>
          </p:cNvPr>
          <p:cNvCxnSpPr/>
          <p:nvPr/>
        </p:nvCxnSpPr>
        <p:spPr>
          <a:xfrm>
            <a:off x="9221181" y="5415025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20" grpId="0"/>
      <p:bldP spid="14" grpId="0"/>
      <p:bldP spid="22" grpId="0"/>
      <p:bldP spid="24" grpId="0"/>
      <p:bldP spid="25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二、海量点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32895" y="1921669"/>
            <a:ext cx="5019675" cy="2838450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2154314"/>
            <a:ext cx="5181600" cy="23731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3462" y="5398184"/>
            <a:ext cx="7073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更改</a:t>
            </a:r>
            <a:r>
              <a:rPr lang="en-US" altLang="zh-CN" dirty="0">
                <a:latin typeface="+mn-ea"/>
              </a:rPr>
              <a:t>renderer </a:t>
            </a:r>
            <a:r>
              <a:rPr lang="zh-CN" altLang="en-US" dirty="0">
                <a:latin typeface="+mn-ea"/>
              </a:rPr>
              <a:t>里属性的方法</a:t>
            </a:r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BigPointLayer.updateRenderer</a:t>
            </a:r>
            <a:r>
              <a:rPr lang="en-US" altLang="zh-CN" dirty="0">
                <a:latin typeface="+mn-ea"/>
              </a:rPr>
              <a:t>({type:'image',url:'uGeo/pop.png',size:10});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三、热力图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2265" y="2159331"/>
            <a:ext cx="9110133" cy="3678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四、路径导航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09201" cy="63182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http://www.thingjs.com/guide/?m=sample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2949151"/>
            <a:ext cx="10109200" cy="354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五、</a:t>
            </a:r>
            <a:r>
              <a:rPr lang="en-US" altLang="zh-CN" dirty="0">
                <a:latin typeface="+mn-ea"/>
                <a:ea typeface="+mn-ea"/>
              </a:rPr>
              <a:t>(1)</a:t>
            </a:r>
            <a:r>
              <a:rPr lang="zh-CN" altLang="en-US" dirty="0">
                <a:latin typeface="+mn-ea"/>
                <a:ea typeface="+mn-ea"/>
              </a:rPr>
              <a:t>光栅创建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3" y="3922447"/>
            <a:ext cx="2746782" cy="446352"/>
          </a:xfrm>
        </p:spPr>
      </p:pic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90232" y="1707988"/>
            <a:ext cx="6124396" cy="29075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01559" y="1944003"/>
            <a:ext cx="234711" cy="42365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03110" y="1367522"/>
            <a:ext cx="178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Wall </a:t>
            </a:r>
            <a:r>
              <a:rPr lang="en-US" altLang="zh-CN" dirty="0" err="1">
                <a:latin typeface="+mn-ea"/>
              </a:rPr>
              <a:t>Img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10133" y="3462867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Line </a:t>
            </a:r>
            <a:r>
              <a:rPr lang="en-US" altLang="zh-CN" dirty="0" err="1">
                <a:latin typeface="+mn-ea"/>
              </a:rPr>
              <a:t>Img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62352"/>
            <a:ext cx="7684421" cy="3549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38935"/>
            <a:ext cx="5181600" cy="3724717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843944"/>
            <a:ext cx="5181600" cy="23147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五、</a:t>
            </a:r>
            <a:r>
              <a:rPr lang="en-US" altLang="zh-CN" dirty="0">
                <a:latin typeface="+mn-ea"/>
                <a:ea typeface="+mn-ea"/>
              </a:rPr>
              <a:t>(2)</a:t>
            </a:r>
            <a:r>
              <a:rPr lang="zh-CN" altLang="en-US" dirty="0">
                <a:latin typeface="+mn-ea"/>
                <a:ea typeface="+mn-ea"/>
              </a:rPr>
              <a:t>光栅创建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文本框 6"/>
          <p:cNvSpPr txBox="1"/>
          <p:nvPr/>
        </p:nvSpPr>
        <p:spPr>
          <a:xfrm>
            <a:off x="1193800" y="109220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g_1_w_2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87331" y="1024467"/>
            <a:ext cx="385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icon_20200803164245392_137241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六、地球事件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6875"/>
          <a:stretch>
            <a:fillRect/>
          </a:stretch>
        </p:blipFill>
        <p:spPr>
          <a:xfrm>
            <a:off x="838200" y="1388110"/>
            <a:ext cx="4825365" cy="2318385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3906520"/>
            <a:ext cx="4819650" cy="2200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b="8862"/>
          <a:stretch>
            <a:fillRect/>
          </a:stretch>
        </p:blipFill>
        <p:spPr>
          <a:xfrm>
            <a:off x="5685790" y="3906520"/>
            <a:ext cx="4200525" cy="2187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90" y="1691005"/>
            <a:ext cx="6046470" cy="201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七、地球相机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4102" y="1330301"/>
            <a:ext cx="4829915" cy="48483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r="21798"/>
          <a:stretch>
            <a:fillRect/>
          </a:stretch>
        </p:blipFill>
        <p:spPr>
          <a:xfrm>
            <a:off x="5691505" y="1746885"/>
            <a:ext cx="5467350" cy="3076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八、鼠标事件</a:t>
            </a:r>
          </a:p>
        </p:txBody>
      </p:sp>
      <p:pic>
        <p:nvPicPr>
          <p:cNvPr id="7" name="内容占位符 6" descr="160326439468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1510" y="1691005"/>
            <a:ext cx="4922520" cy="4351655"/>
          </a:xfrm>
          <a:prstGeom prst="rect">
            <a:avLst/>
          </a:prstGeom>
        </p:spPr>
      </p:pic>
      <p:pic>
        <p:nvPicPr>
          <p:cNvPr id="8" name="图片 7" descr="企业微信截图_2359183c-de82-416a-9356-1925255299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55" y="2820035"/>
            <a:ext cx="5602605" cy="1644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九、信息面板</a:t>
            </a:r>
          </a:p>
        </p:txBody>
      </p:sp>
      <p:pic>
        <p:nvPicPr>
          <p:cNvPr id="5" name="图片 4" descr="企业微信截图_2468a5cb-c55d-4f78-89ca-17f88583fa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770" y="1825625"/>
            <a:ext cx="5531485" cy="4322445"/>
          </a:xfrm>
          <a:prstGeom prst="rect">
            <a:avLst/>
          </a:prstGeom>
        </p:spPr>
      </p:pic>
      <p:pic>
        <p:nvPicPr>
          <p:cNvPr id="13" name="内容占位符 12" descr="企业微信截图_d1972312-b1dc-42ad-ab8a-59a90bec6be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8710" y="1825625"/>
            <a:ext cx="463994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29A81FA-C067-48F5-BD2D-138651B8F00E}"/>
              </a:ext>
            </a:extLst>
          </p:cNvPr>
          <p:cNvSpPr txBox="1"/>
          <p:nvPr/>
        </p:nvSpPr>
        <p:spPr>
          <a:xfrm>
            <a:off x="1411483" y="2038171"/>
            <a:ext cx="8105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183C4"/>
                </a:solidFill>
                <a:effectLst/>
                <a:latin typeface="+mn-ea"/>
                <a:hlinkClick r:id="rId2"/>
              </a:rPr>
              <a:t>https://www.thingjs.com/guide/cn/tutorial_Introduce/CityBuilder-Summary.html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183C4"/>
                </a:solidFill>
                <a:effectLst/>
                <a:latin typeface="+mn-ea"/>
                <a:hlinkClick r:id="rId3"/>
              </a:rPr>
              <a:t>http://www.thingjs.com/uearth/docs/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</a:rPr>
              <a:t>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n-e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183C4"/>
                </a:solidFill>
                <a:latin typeface="+mn-ea"/>
                <a:hlinkClick r:id="rId4"/>
              </a:rPr>
              <a:t>http://www.thingjs.com/uearth/docs/CMAP.GeoPointRenderer.html</a:t>
            </a:r>
            <a:endParaRPr lang="zh-CN" altLang="zh-CN" dirty="0">
              <a:solidFill>
                <a:srgbClr val="4183C4"/>
              </a:solidFill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2E3C222E-4EE9-4C41-8BAA-5F4C1E3EE79E}"/>
              </a:ext>
            </a:extLst>
          </p:cNvPr>
          <p:cNvSpPr txBox="1">
            <a:spLocks/>
          </p:cNvSpPr>
          <p:nvPr/>
        </p:nvSpPr>
        <p:spPr>
          <a:xfrm>
            <a:off x="562715" y="685800"/>
            <a:ext cx="7266835" cy="882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7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FF7B00"/>
                </a:solidFill>
                <a:effectLst/>
                <a:latin typeface="Arial" panose="020B0604020202020204" pitchFamily="34" charset="0"/>
                <a:ea typeface="Open Sans"/>
              </a:rPr>
              <a:t>学习资料： </a:t>
            </a:r>
            <a:endParaRPr kumimoji="0" lang="en-US" altLang="zh-CN" sz="4400" b="0" i="0" u="none" strike="noStrike" cap="none" normalizeH="0" baseline="0" dirty="0">
              <a:ln>
                <a:noFill/>
              </a:ln>
              <a:solidFill>
                <a:srgbClr val="FF7B00"/>
              </a:solidFill>
              <a:effectLst/>
              <a:latin typeface="Arial" panose="020B0604020202020204" pitchFamily="34" charset="0"/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779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20" y="96520"/>
            <a:ext cx="4926330" cy="47536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75152" y="444346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高级课程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81040" y="2308225"/>
            <a:ext cx="751840" cy="86671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80000"/>
              </a:lnSpc>
            </a:pPr>
            <a:r>
              <a:rPr lang="en-US" altLang="zh-CN" dirty="0">
                <a:solidFill>
                  <a:srgbClr val="FF7F00"/>
                </a:solidFill>
                <a:latin typeface="思源黑体 CN Regular" panose="020B0500000000000000" charset="-122"/>
                <a:ea typeface="思源黑体 CN Regular" panose="020B0500000000000000" charset="-122"/>
                <a:cs typeface="Avenir Heavy" panose="020B0703020203020204" charset="0"/>
              </a:rPr>
              <a:t>PART</a:t>
            </a:r>
            <a:r>
              <a:rPr lang="en-US" altLang="zh-CN" sz="2600" dirty="0">
                <a:solidFill>
                  <a:srgbClr val="FF7F00"/>
                </a:solidFill>
                <a:latin typeface="Avenir Heavy" panose="020B0703020203020204" charset="0"/>
                <a:cs typeface="Avenir Heavy" panose="020B0703020203020204" charset="0"/>
              </a:rPr>
              <a:t> </a:t>
            </a:r>
          </a:p>
          <a:p>
            <a:pPr algn="dist">
              <a:lnSpc>
                <a:spcPct val="80000"/>
              </a:lnSpc>
            </a:pPr>
            <a:r>
              <a:rPr lang="en-US" altLang="zh-CN" sz="3600" dirty="0">
                <a:solidFill>
                  <a:srgbClr val="FF7F00"/>
                </a:solidFill>
                <a:latin typeface="Avenir Heavy" panose="020B0703020203020204" charset="0"/>
                <a:cs typeface="Avenir Heavy" panose="020B0703020203020204" charset="0"/>
              </a:rPr>
              <a:t>02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121094" y="5342730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使用模板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4377277" y="5422422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918037" y="5422422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975555CD-8CA3-4C5F-8C72-994987AFE558}"/>
              </a:ext>
            </a:extLst>
          </p:cNvPr>
          <p:cNvCxnSpPr/>
          <p:nvPr/>
        </p:nvCxnSpPr>
        <p:spPr>
          <a:xfrm>
            <a:off x="5151113" y="5423900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2C54AD10-C173-4F15-A047-6D9B86D74371}"/>
              </a:ext>
            </a:extLst>
          </p:cNvPr>
          <p:cNvSpPr txBox="1"/>
          <p:nvPr/>
        </p:nvSpPr>
        <p:spPr>
          <a:xfrm>
            <a:off x="4238246" y="5346957"/>
            <a:ext cx="1047284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瓦片服务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4BB5D946-4F06-47C9-8A48-DC4D7014F6E5}"/>
              </a:ext>
            </a:extLst>
          </p:cNvPr>
          <p:cNvCxnSpPr/>
          <p:nvPr/>
        </p:nvCxnSpPr>
        <p:spPr>
          <a:xfrm>
            <a:off x="6674121" y="5423903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DFEA4-2C47-4E47-B939-2DEF0FB03F92}"/>
              </a:ext>
            </a:extLst>
          </p:cNvPr>
          <p:cNvSpPr txBox="1"/>
          <p:nvPr/>
        </p:nvSpPr>
        <p:spPr>
          <a:xfrm>
            <a:off x="5891864" y="5341788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结合场景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23C49B14-AA7F-43FB-B270-34000C0C22CF}"/>
              </a:ext>
            </a:extLst>
          </p:cNvPr>
          <p:cNvSpPr txBox="1"/>
          <p:nvPr/>
        </p:nvSpPr>
        <p:spPr>
          <a:xfrm>
            <a:off x="6633845" y="5342730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地形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A6F12CC2-A4A5-4E48-9632-2205FDC16951}"/>
              </a:ext>
            </a:extLst>
          </p:cNvPr>
          <p:cNvSpPr txBox="1"/>
          <p:nvPr/>
        </p:nvSpPr>
        <p:spPr>
          <a:xfrm>
            <a:off x="7401626" y="5342730"/>
            <a:ext cx="86046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经典综艺体简" panose="02010609000101010101" pitchFamily="49" charset="-122"/>
                <a:sym typeface="+mn-ea"/>
              </a:rPr>
              <a:t>防坑指南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CA32EB60-EA62-42C7-9F76-AFE0B8E6AB57}"/>
              </a:ext>
            </a:extLst>
          </p:cNvPr>
          <p:cNvCxnSpPr/>
          <p:nvPr/>
        </p:nvCxnSpPr>
        <p:spPr>
          <a:xfrm>
            <a:off x="7452912" y="5423903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54F6A64-2978-4DDD-9B46-38B3AF0BDB4A}"/>
              </a:ext>
            </a:extLst>
          </p:cNvPr>
          <p:cNvCxnSpPr/>
          <p:nvPr/>
        </p:nvCxnSpPr>
        <p:spPr>
          <a:xfrm>
            <a:off x="8222832" y="5415025"/>
            <a:ext cx="0" cy="1396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24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0" grpId="0"/>
      <p:bldP spid="14" grpId="0"/>
      <p:bldP spid="22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250" y="365125"/>
            <a:ext cx="10496550" cy="51117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ea"/>
                <a:ea typeface="+mn-ea"/>
              </a:rPr>
              <a:t>地球瓦片及瓦片服务搭建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E158684-AA66-46FB-87B9-551BD75F35E4}"/>
              </a:ext>
            </a:extLst>
          </p:cNvPr>
          <p:cNvSpPr txBox="1"/>
          <p:nvPr/>
        </p:nvSpPr>
        <p:spPr>
          <a:xfrm>
            <a:off x="977725" y="612354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7B00"/>
                </a:solidFill>
                <a:latin typeface="+mn-ea"/>
              </a:rPr>
              <a:t>瓦片服务详情见附件的搭建教程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ABFF565-20B9-4F8E-92D3-2B310EC9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7" y="1872228"/>
            <a:ext cx="4381500" cy="3479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5144DEA-B85B-49E7-BDD2-B314CF716499}"/>
              </a:ext>
            </a:extLst>
          </p:cNvPr>
          <p:cNvSpPr txBox="1"/>
          <p:nvPr/>
        </p:nvSpPr>
        <p:spPr>
          <a:xfrm>
            <a:off x="6181725" y="6123543"/>
            <a:ext cx="494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加载本地瓦片方式：</a:t>
            </a:r>
            <a:r>
              <a:rPr lang="en-US" altLang="zh-CN" dirty="0">
                <a:latin typeface="+mn-ea"/>
              </a:rPr>
              <a:t>/layer/{z}/{x}/{y}.png</a:t>
            </a:r>
            <a:endParaRPr lang="zh-CN" altLang="en-US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D10EFB5-6348-4955-B2D5-38D1C0D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67" y="1801152"/>
            <a:ext cx="4226495" cy="24903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9B0885C-5E17-4F7F-B342-A612FFA0F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53" y="4291551"/>
            <a:ext cx="4124324" cy="14045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5E91EC4-6992-4A41-A680-E3D95DD9406F}"/>
              </a:ext>
            </a:extLst>
          </p:cNvPr>
          <p:cNvSpPr txBox="1"/>
          <p:nvPr/>
        </p:nvSpPr>
        <p:spPr>
          <a:xfrm>
            <a:off x="977725" y="12789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7B00"/>
                </a:solidFill>
                <a:latin typeface="+mn-ea"/>
              </a:rPr>
              <a:t>线上瓦片资源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A4956B0-CC19-40D1-B1C3-A31940066EC7}"/>
              </a:ext>
            </a:extLst>
          </p:cNvPr>
          <p:cNvSpPr txBox="1"/>
          <p:nvPr/>
        </p:nvSpPr>
        <p:spPr>
          <a:xfrm>
            <a:off x="6301867" y="12789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7B00"/>
                </a:solidFill>
                <a:latin typeface="+mn-ea"/>
              </a:rPr>
              <a:t>本地瓦片资源</a:t>
            </a:r>
          </a:p>
        </p:txBody>
      </p:sp>
    </p:spTree>
    <p:extLst>
      <p:ext uri="{BB962C8B-B14F-4D97-AF65-F5344CB8AC3E}">
        <p14:creationId xmlns:p14="http://schemas.microsoft.com/office/powerpoint/2010/main" val="37846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xmlns="" id="{2ACB6AE8-4753-41E7-804A-89832012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365125"/>
            <a:ext cx="6810375" cy="51117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ea"/>
                <a:ea typeface="+mn-ea"/>
              </a:rPr>
              <a:t>倾斜摄影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2306038-317B-44B6-A81D-AECA067D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1217720"/>
            <a:ext cx="6042059" cy="52751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C616332-2051-4E13-A64F-F480A9F78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2409825"/>
            <a:ext cx="4705350" cy="1314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171" y="3939700"/>
            <a:ext cx="2345317" cy="28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如何使用</a:t>
            </a:r>
            <a:r>
              <a:rPr lang="en-US" altLang="zh-CN" dirty="0" err="1">
                <a:latin typeface="+mn-ea"/>
                <a:ea typeface="+mn-ea"/>
              </a:rPr>
              <a:t>CityBuilder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模板？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53100" cy="1204818"/>
          </a:xfrm>
        </p:spPr>
        <p:txBody>
          <a:bodyPr/>
          <a:lstStyle/>
          <a:p>
            <a:r>
              <a:rPr lang="en-US" altLang="zh-CN" dirty="0" err="1">
                <a:latin typeface="+mn-ea"/>
              </a:rPr>
              <a:t>resourcePrefix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模板包的路径</a:t>
            </a:r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baseLayerUrls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瓦片地址的路径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30443"/>
            <a:ext cx="5181600" cy="1941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CityBuilder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导出模板目录结构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063880"/>
            <a:ext cx="5181600" cy="1569778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>
                <a:latin typeface="+mn-ea"/>
              </a:rPr>
              <a:t>Geojson</a:t>
            </a:r>
            <a:r>
              <a:rPr lang="en-US" altLang="zh-CN" dirty="0">
                <a:latin typeface="+mn-ea"/>
              </a:rPr>
              <a:t>  </a:t>
            </a:r>
            <a:r>
              <a:rPr lang="zh-CN" altLang="en-US" dirty="0">
                <a:latin typeface="+mn-ea"/>
              </a:rPr>
              <a:t>点线面的数据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Image </a:t>
            </a:r>
            <a:r>
              <a:rPr lang="zh-CN" altLang="en-US" dirty="0">
                <a:latin typeface="+mn-ea"/>
              </a:rPr>
              <a:t>图片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Model  </a:t>
            </a:r>
            <a:r>
              <a:rPr lang="zh-CN" altLang="en-US" dirty="0">
                <a:latin typeface="+mn-ea"/>
              </a:rPr>
              <a:t>模型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Source</a:t>
            </a:r>
          </a:p>
          <a:p>
            <a:r>
              <a:rPr lang="en-US" altLang="zh-CN" dirty="0" err="1">
                <a:latin typeface="+mn-ea"/>
              </a:rPr>
              <a:t>Bbox.json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一键城市数据的范围</a:t>
            </a:r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Map.json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配置文件</a:t>
            </a:r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vectorEarth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矢量球的资源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Skybox </a:t>
            </a:r>
            <a:r>
              <a:rPr lang="zh-CN" altLang="en-US" dirty="0">
                <a:latin typeface="+mn-ea"/>
              </a:rPr>
              <a:t>天空盒资源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8955E01-1C23-4979-9C9E-CB99EFEF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79875"/>
            <a:ext cx="5057775" cy="1264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Map.json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70039"/>
            <a:ext cx="5181600" cy="426251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altLang="zh-CN" sz="1800" dirty="0" err="1">
                <a:latin typeface="+mn-ea"/>
              </a:rPr>
              <a:t>cameraFlyTo</a:t>
            </a:r>
            <a:r>
              <a:rPr lang="en-US" altLang="zh-CN" sz="1800" dirty="0">
                <a:latin typeface="+mn-ea"/>
              </a:rPr>
              <a:t>:  </a:t>
            </a:r>
            <a:r>
              <a:rPr lang="zh-CN" altLang="en-US" sz="1800" dirty="0">
                <a:latin typeface="+mn-ea"/>
              </a:rPr>
              <a:t>初始化视角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 err="1">
                <a:latin typeface="+mn-ea"/>
              </a:rPr>
              <a:t>postEffect</a:t>
            </a:r>
            <a:r>
              <a:rPr lang="en-US" altLang="zh-CN" sz="1800" dirty="0">
                <a:latin typeface="+mn-ea"/>
              </a:rPr>
              <a:t> </a:t>
            </a:r>
            <a:r>
              <a:rPr lang="zh-CN" altLang="en-US" sz="1800" dirty="0">
                <a:latin typeface="+mn-ea"/>
              </a:rPr>
              <a:t>：后期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Light</a:t>
            </a:r>
            <a:r>
              <a:rPr lang="zh-CN" altLang="en-US" sz="1800" dirty="0">
                <a:latin typeface="+mn-ea"/>
              </a:rPr>
              <a:t>：灯光参数设置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 err="1">
                <a:latin typeface="+mn-ea"/>
              </a:rPr>
              <a:t>tileLayer</a:t>
            </a:r>
            <a:r>
              <a:rPr lang="zh-CN" altLang="en-US" sz="1800" dirty="0">
                <a:latin typeface="+mn-ea"/>
              </a:rPr>
              <a:t>： 瓦片图层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 err="1">
                <a:latin typeface="+mn-ea"/>
              </a:rPr>
              <a:t>Bbox</a:t>
            </a:r>
            <a:r>
              <a:rPr lang="zh-CN" altLang="en-US" sz="1800" dirty="0">
                <a:latin typeface="+mn-ea"/>
              </a:rPr>
              <a:t>： 一键城市范围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Scenes</a:t>
            </a:r>
            <a:r>
              <a:rPr lang="zh-CN" altLang="en-US" sz="1800" dirty="0">
                <a:latin typeface="+mn-ea"/>
              </a:rPr>
              <a:t>：加载的园区场景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Layers</a:t>
            </a:r>
            <a:r>
              <a:rPr lang="zh-CN" altLang="en-US" sz="1800" dirty="0">
                <a:latin typeface="+mn-ea"/>
              </a:rPr>
              <a:t>：点线面的图层集合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Particle</a:t>
            </a:r>
            <a:r>
              <a:rPr lang="zh-CN" altLang="en-US" sz="1800" dirty="0">
                <a:latin typeface="+mn-ea"/>
              </a:rPr>
              <a:t>：粒子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 err="1">
                <a:latin typeface="+mn-ea"/>
              </a:rPr>
              <a:t>accessToken</a:t>
            </a:r>
            <a:r>
              <a:rPr lang="zh-CN" altLang="en-US" sz="1800" dirty="0">
                <a:latin typeface="+mn-ea"/>
              </a:rPr>
              <a:t>：访问令牌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Map</a:t>
            </a:r>
            <a:r>
              <a:rPr lang="zh-CN" altLang="en-US" sz="1800" dirty="0">
                <a:latin typeface="+mn-ea"/>
              </a:rPr>
              <a:t>：地图相关的效果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 err="1">
                <a:latin typeface="+mn-ea"/>
              </a:rPr>
              <a:t>terrainUrl</a:t>
            </a:r>
            <a:r>
              <a:rPr lang="zh-CN" altLang="en-US" sz="1800" dirty="0">
                <a:latin typeface="+mn-ea"/>
              </a:rPr>
              <a:t>：地形服务路径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 err="1">
                <a:latin typeface="+mn-ea"/>
              </a:rPr>
              <a:t>isProxima</a:t>
            </a:r>
            <a:r>
              <a:rPr lang="en-US" altLang="zh-CN" sz="1800" dirty="0">
                <a:latin typeface="+mn-ea"/>
              </a:rPr>
              <a:t>:  </a:t>
            </a:r>
            <a:r>
              <a:rPr lang="zh-CN" altLang="en-US" sz="1800" dirty="0">
                <a:latin typeface="+mn-ea"/>
              </a:rPr>
              <a:t>是否是</a:t>
            </a:r>
            <a:r>
              <a:rPr lang="en-US" altLang="zh-CN" sz="1800" dirty="0" err="1">
                <a:latin typeface="+mn-ea"/>
              </a:rPr>
              <a:t>proxima</a:t>
            </a:r>
            <a:r>
              <a:rPr lang="en-US" altLang="zh-CN" sz="1800" dirty="0">
                <a:latin typeface="+mn-ea"/>
              </a:rPr>
              <a:t> </a:t>
            </a:r>
            <a:r>
              <a:rPr lang="zh-CN" altLang="en-US" sz="1800" dirty="0">
                <a:latin typeface="+mn-ea"/>
              </a:rPr>
              <a:t>的模板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交互事件</a:t>
            </a:r>
            <a:r>
              <a:rPr lang="en-US" altLang="zh-CN" dirty="0">
                <a:latin typeface="+mn-ea"/>
                <a:ea typeface="+mn-ea"/>
              </a:rPr>
              <a:t/>
            </a:r>
            <a:br>
              <a:rPr lang="en-US" altLang="zh-CN" dirty="0">
                <a:latin typeface="+mn-ea"/>
                <a:ea typeface="+mn-ea"/>
              </a:rPr>
            </a:b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4438" y="1421899"/>
            <a:ext cx="5181600" cy="42253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3580370-48F0-4B53-AD99-66CB9579C3D8}"/>
              </a:ext>
            </a:extLst>
          </p:cNvPr>
          <p:cNvSpPr txBox="1"/>
          <p:nvPr/>
        </p:nvSpPr>
        <p:spPr>
          <a:xfrm>
            <a:off x="1214438" y="5936734"/>
            <a:ext cx="1023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n-ea"/>
                <a:ea typeface="+mn-ea"/>
              </a:rPr>
              <a:t>https://www.thingjs.com/guide/cn/tutorial_Introduce/CityBuilder_MapObjects.html#Interaction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latin typeface="+mn-ea"/>
                <a:ea typeface="+mn-ea"/>
              </a:rPr>
              <a:t/>
            </a:r>
            <a:br>
              <a:rPr lang="en-US" altLang="zh-CN" b="1" dirty="0">
                <a:latin typeface="+mn-ea"/>
                <a:ea typeface="+mn-ea"/>
              </a:rPr>
            </a:br>
            <a:r>
              <a:rPr lang="zh-CN" altLang="en-US" b="1" dirty="0">
                <a:latin typeface="+mn-ea"/>
                <a:ea typeface="+mn-ea"/>
              </a:rPr>
              <a:t>地球和园区场景结合</a:t>
            </a:r>
            <a:br>
              <a:rPr lang="zh-CN" altLang="en-US" b="1" dirty="0">
                <a:latin typeface="+mn-ea"/>
                <a:ea typeface="+mn-ea"/>
              </a:rPr>
            </a:b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086850" cy="4351338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创建方法： 见官网（地球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场景加载）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注意事项：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模型加载路径问题</a:t>
            </a:r>
            <a:r>
              <a:rPr lang="zh-CN" altLang="en-US" sz="1600" dirty="0">
                <a:latin typeface="+mn-ea"/>
              </a:rPr>
              <a:t>（加载多个园区场景时）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地球中使用</a:t>
            </a:r>
            <a:r>
              <a:rPr lang="en-US" altLang="zh-CN" b="1" dirty="0" err="1">
                <a:latin typeface="+mn-ea"/>
                <a:ea typeface="+mn-ea"/>
              </a:rPr>
              <a:t>Thingjs</a:t>
            </a:r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zh-CN" altLang="en-US" b="1" dirty="0">
                <a:latin typeface="+mn-ea"/>
                <a:ea typeface="+mn-ea"/>
              </a:rPr>
              <a:t>创建</a:t>
            </a:r>
            <a:r>
              <a:rPr lang="en-US" altLang="zh-CN" b="1" dirty="0">
                <a:latin typeface="+mn-ea"/>
                <a:ea typeface="+mn-ea"/>
              </a:rPr>
              <a:t>Marker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86417"/>
            <a:ext cx="9431867" cy="3852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328589"/>
            <a:ext cx="10477500" cy="727120"/>
          </a:xfrm>
        </p:spPr>
        <p:txBody>
          <a:bodyPr/>
          <a:lstStyle/>
          <a:p>
            <a:r>
              <a:rPr lang="zh-CN" altLang="en-US" dirty="0"/>
              <a:t>防坑指南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22E1CCE-DACA-4F7D-80E9-45B45EE59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012" y="6307161"/>
            <a:ext cx="9972676" cy="222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1200" dirty="0">
                <a:latin typeface="+mn-ea"/>
                <a:hlinkClick r:id="rId2"/>
              </a:rPr>
              <a:t>https://doc.weixin.qq.com/txdoc/excel?scode=AEoA3Qe6AAoMtaJERcAEkAMwaRAEU&amp;docid=e2_AEkAMwaRAEUrH94A8VhSh60piWJiB&amp;type=1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2C9F2C3-12C8-402E-8229-87B2D0C7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055709"/>
            <a:ext cx="9358313" cy="50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240" y="361431"/>
            <a:ext cx="10515600" cy="873471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一</a:t>
            </a:r>
            <a:r>
              <a:rPr lang="en-US" altLang="zh-CN" dirty="0">
                <a:latin typeface="+mn-ea"/>
                <a:ea typeface="+mn-ea"/>
              </a:rPr>
              <a:t>. </a:t>
            </a:r>
            <a:r>
              <a:rPr lang="zh-CN" altLang="en-US" dirty="0">
                <a:latin typeface="+mn-ea"/>
                <a:ea typeface="+mn-ea"/>
              </a:rPr>
              <a:t>使用</a:t>
            </a:r>
            <a:r>
              <a:rPr lang="en-US" altLang="zh-CN" dirty="0" err="1">
                <a:latin typeface="+mn-ea"/>
                <a:ea typeface="+mn-ea"/>
              </a:rPr>
              <a:t>Uearth</a:t>
            </a:r>
            <a:r>
              <a:rPr lang="zh-CN" altLang="en-US" dirty="0">
                <a:latin typeface="+mn-ea"/>
                <a:ea typeface="+mn-ea"/>
              </a:rPr>
              <a:t>如何初始化一个三维地球？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64125" y="1235421"/>
            <a:ext cx="10735097" cy="55518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）引入依赖包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47" y="1383665"/>
            <a:ext cx="7445375" cy="489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优锘横版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54940"/>
            <a:ext cx="2813685" cy="1005205"/>
          </a:xfrm>
          <a:prstGeom prst="rect">
            <a:avLst/>
          </a:prstGeom>
        </p:spPr>
      </p:pic>
      <p:sp>
        <p:nvSpPr>
          <p:cNvPr id="307" name="TextBox 1"/>
          <p:cNvSpPr txBox="1"/>
          <p:nvPr/>
        </p:nvSpPr>
        <p:spPr>
          <a:xfrm>
            <a:off x="921345" y="2700770"/>
            <a:ext cx="3067685" cy="92075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defTabSz="914400">
              <a:defRPr sz="5800" b="1">
                <a:solidFill>
                  <a:srgbClr val="00A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en-US" altLang="zh-CN" sz="5400">
                <a:solidFill>
                  <a:srgbClr val="FF7F00"/>
                </a:solidFill>
              </a:rPr>
              <a:t>THANKS</a:t>
            </a:r>
          </a:p>
        </p:txBody>
      </p:sp>
      <p:sp>
        <p:nvSpPr>
          <p:cNvPr id="308" name="TextBox 1"/>
          <p:cNvSpPr txBox="1"/>
          <p:nvPr/>
        </p:nvSpPr>
        <p:spPr>
          <a:xfrm>
            <a:off x="4097655" y="3317875"/>
            <a:ext cx="2894330" cy="24955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defTabSz="914400">
              <a:lnSpc>
                <a:spcPct val="130000"/>
              </a:lnSpc>
              <a:spcBef>
                <a:spcPts val="100"/>
              </a:spcBef>
              <a:defRPr sz="1100">
                <a:solidFill>
                  <a:srgbClr val="808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dist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Imagination is more important than knowledge</a:t>
            </a:r>
          </a:p>
        </p:txBody>
      </p:sp>
      <p:sp>
        <p:nvSpPr>
          <p:cNvPr id="311" name="融共生，创未来"/>
          <p:cNvSpPr txBox="1"/>
          <p:nvPr/>
        </p:nvSpPr>
        <p:spPr>
          <a:xfrm>
            <a:off x="4097655" y="2696845"/>
            <a:ext cx="2893695" cy="6496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 algn="dist" defTabSz="914400">
              <a:lnSpc>
                <a:spcPct val="130000"/>
              </a:lnSpc>
              <a:defRPr sz="1600">
                <a:solidFill>
                  <a:srgbClr val="4E586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rPr lang="zh-CN"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万物可视</a:t>
            </a:r>
          </a:p>
          <a:p>
            <a:pPr algn="dist" defTabSz="914400">
              <a:lnSpc>
                <a:spcPct val="130000"/>
              </a:lnSpc>
              <a:defRPr sz="1600">
                <a:solidFill>
                  <a:srgbClr val="4E586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让人们更好地认知和管理新世界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half" idx="1"/>
          </p:nvPr>
        </p:nvSpPr>
        <p:spPr>
          <a:xfrm>
            <a:off x="464125" y="1235421"/>
            <a:ext cx="11074731" cy="539180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）创建地球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28" y="1335014"/>
            <a:ext cx="6946112" cy="492271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xmlns="" id="{DE345A17-95F5-4B54-8AF5-8CC5A46D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40" y="361431"/>
            <a:ext cx="10515600" cy="873471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一</a:t>
            </a:r>
            <a:r>
              <a:rPr lang="en-US" altLang="zh-CN" dirty="0">
                <a:latin typeface="+mn-ea"/>
                <a:ea typeface="+mn-ea"/>
              </a:rPr>
              <a:t>. </a:t>
            </a:r>
            <a:r>
              <a:rPr lang="zh-CN" altLang="en-US" dirty="0">
                <a:latin typeface="+mn-ea"/>
                <a:ea typeface="+mn-ea"/>
              </a:rPr>
              <a:t>使用</a:t>
            </a:r>
            <a:r>
              <a:rPr lang="en-US" altLang="zh-CN" dirty="0" err="1">
                <a:latin typeface="+mn-ea"/>
                <a:ea typeface="+mn-ea"/>
              </a:rPr>
              <a:t>Uearth</a:t>
            </a:r>
            <a:r>
              <a:rPr lang="zh-CN" altLang="en-US" dirty="0">
                <a:latin typeface="+mn-ea"/>
                <a:ea typeface="+mn-ea"/>
              </a:rPr>
              <a:t>如何初始化一个三维地球？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Map </a:t>
            </a:r>
            <a:r>
              <a:rPr lang="zh-CN" altLang="en-US" dirty="0">
                <a:latin typeface="+mn-ea"/>
                <a:ea typeface="+mn-ea"/>
              </a:rPr>
              <a:t>参数的设置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696"/>
            <a:ext cx="10515600" cy="3303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TileLayer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参数设置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23" y="1377718"/>
            <a:ext cx="11041811" cy="526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5199" y="2421467"/>
            <a:ext cx="502073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</a:rPr>
              <a:t>第一部分</a:t>
            </a:r>
            <a:endParaRPr lang="en-US" altLang="zh-CN" sz="5400" dirty="0">
              <a:solidFill>
                <a:schemeClr val="accent2"/>
              </a:solidFill>
            </a:endParaRPr>
          </a:p>
          <a:p>
            <a:endParaRPr lang="en-US" altLang="zh-CN" sz="1400" dirty="0"/>
          </a:p>
          <a:p>
            <a:endParaRPr lang="en-US" altLang="zh-CN" dirty="0"/>
          </a:p>
          <a:p>
            <a:r>
              <a:rPr lang="zh-CN" altLang="en-US" sz="3200" dirty="0"/>
              <a:t>点线面的创建</a:t>
            </a:r>
            <a:endParaRPr lang="en-US" altLang="zh-CN" sz="3200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60,&quot;width&quot;:816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Century Gothic"/>
        <a:ea typeface="思源黑体 CN Medium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836</TotalTime>
  <Words>1225</Words>
  <Application>Microsoft Office PowerPoint</Application>
  <PresentationFormat>宽屏</PresentationFormat>
  <Paragraphs>319</Paragraphs>
  <Slides>50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Avenir Heavy</vt:lpstr>
      <vt:lpstr>Open Sans</vt:lpstr>
      <vt:lpstr>经典综艺体简</vt:lpstr>
      <vt:lpstr>思源黑体 CN Bold</vt:lpstr>
      <vt:lpstr>思源黑体 CN Medium</vt:lpstr>
      <vt:lpstr>思源黑体 CN Normal</vt:lpstr>
      <vt:lpstr>思源黑体 CN Regular</vt:lpstr>
      <vt:lpstr>宋体</vt:lpstr>
      <vt:lpstr>微软雅黑</vt:lpstr>
      <vt:lpstr>微软雅黑 Light</vt:lpstr>
      <vt:lpstr>Arial</vt:lpstr>
      <vt:lpstr>Calibri</vt:lpstr>
      <vt:lpstr>Century Gothic</vt:lpstr>
      <vt:lpstr>Consolas</vt:lpstr>
      <vt:lpstr>Office 主题</vt:lpstr>
      <vt:lpstr>走进优锘——Uearth篇</vt:lpstr>
      <vt:lpstr>PowerPoint 演示文稿</vt:lpstr>
      <vt:lpstr>PowerPoint 演示文稿</vt:lpstr>
      <vt:lpstr>PowerPoint 演示文稿</vt:lpstr>
      <vt:lpstr>一. 使用Uearth如何初始化一个三维地球？</vt:lpstr>
      <vt:lpstr>一. 使用Uearth如何初始化一个三维地球？</vt:lpstr>
      <vt:lpstr>Map 参数的设置</vt:lpstr>
      <vt:lpstr>TileLayer 参数设置</vt:lpstr>
      <vt:lpstr>PowerPoint 演示文稿</vt:lpstr>
      <vt:lpstr>一. 地球点位的创建（GeoPoint）</vt:lpstr>
      <vt:lpstr>GeoPoint 的几种类型</vt:lpstr>
      <vt:lpstr>GeoPointRender 的类型参数说明</vt:lpstr>
      <vt:lpstr>比较特殊的GeoPoint 点</vt:lpstr>
      <vt:lpstr>那如果我想用ThingJS里的创建气泡的方式可以吗？</vt:lpstr>
      <vt:lpstr>如何创建ThingJS 中的点，比Marker，UIAnchor 等类型的点</vt:lpstr>
      <vt:lpstr>二. 线路的创建（GeoLine）</vt:lpstr>
      <vt:lpstr>GeoLine的参数说明</vt:lpstr>
      <vt:lpstr>GeoLine 的几种类型说明</vt:lpstr>
      <vt:lpstr>GeoLine 的renderer 参数说明</vt:lpstr>
      <vt:lpstr>创建ThingJS 的线</vt:lpstr>
      <vt:lpstr>创建飞线</vt:lpstr>
      <vt:lpstr>三.创建面(GeoPolygon)</vt:lpstr>
      <vt:lpstr>GeoPolygon 的几种类型</vt:lpstr>
      <vt:lpstr>GeoPolygon.renderer 里的参数</vt:lpstr>
      <vt:lpstr>ThingLayer 图层的常用方法</vt:lpstr>
      <vt:lpstr>点线的API</vt:lpstr>
      <vt:lpstr>GeoPoint 对象和  ThingJS 对象的关联关系</vt:lpstr>
      <vt:lpstr>PowerPoint 演示文稿</vt:lpstr>
      <vt:lpstr>一、点聚合</vt:lpstr>
      <vt:lpstr>二、海量点</vt:lpstr>
      <vt:lpstr>三、热力图</vt:lpstr>
      <vt:lpstr>四、路径导航</vt:lpstr>
      <vt:lpstr>五、(1)光栅创建</vt:lpstr>
      <vt:lpstr>五、(2)光栅创建</vt:lpstr>
      <vt:lpstr>PowerPoint 演示文稿</vt:lpstr>
      <vt:lpstr>六、地球事件</vt:lpstr>
      <vt:lpstr>七、地球相机</vt:lpstr>
      <vt:lpstr>八、鼠标事件</vt:lpstr>
      <vt:lpstr>九、信息面板</vt:lpstr>
      <vt:lpstr>PowerPoint 演示文稿</vt:lpstr>
      <vt:lpstr>地球瓦片及瓦片服务搭建</vt:lpstr>
      <vt:lpstr>倾斜摄影</vt:lpstr>
      <vt:lpstr>如何使用CityBuilder 模板？</vt:lpstr>
      <vt:lpstr>CityBuilder 导出模板目录结构</vt:lpstr>
      <vt:lpstr>Map.json</vt:lpstr>
      <vt:lpstr>交互事件 </vt:lpstr>
      <vt:lpstr> 地球和园区场景结合 </vt:lpstr>
      <vt:lpstr>地球中使用Thingjs 创建Marker</vt:lpstr>
      <vt:lpstr>防坑指南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Uinv</dc:creator>
  <cp:lastModifiedBy>Administrator</cp:lastModifiedBy>
  <cp:revision>953</cp:revision>
  <cp:lastPrinted>2020-10-21T07:23:00Z</cp:lastPrinted>
  <dcterms:created xsi:type="dcterms:W3CDTF">2020-10-21T07:23:00Z</dcterms:created>
  <dcterms:modified xsi:type="dcterms:W3CDTF">2021-01-20T08:18:14Z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